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4" r:id="rId5"/>
    <p:sldId id="271" r:id="rId6"/>
    <p:sldId id="270" r:id="rId7"/>
    <p:sldId id="261" r:id="rId8"/>
    <p:sldId id="262" r:id="rId9"/>
    <p:sldId id="265" r:id="rId10"/>
    <p:sldId id="269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3" userDrawn="1">
          <p15:clr>
            <a:srgbClr val="A4A3A4"/>
          </p15:clr>
        </p15:guide>
        <p15:guide id="2" pos="3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3"/>
        <p:guide pos="387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22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44.wmf"/><Relationship Id="rId13" Type="http://schemas.openxmlformats.org/officeDocument/2006/relationships/image" Target="../media/image42.wmf"/><Relationship Id="rId12" Type="http://schemas.openxmlformats.org/officeDocument/2006/relationships/image" Target="../media/image4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6" Type="http://schemas.openxmlformats.org/officeDocument/2006/relationships/vmlDrawing" Target="../drawings/vmlDrawing1.vml"/><Relationship Id="rId75" Type="http://schemas.openxmlformats.org/officeDocument/2006/relationships/slideLayout" Target="../slideLayouts/slideLayout2.xml"/><Relationship Id="rId74" Type="http://schemas.openxmlformats.org/officeDocument/2006/relationships/tags" Target="../tags/tag95.xml"/><Relationship Id="rId73" Type="http://schemas.openxmlformats.org/officeDocument/2006/relationships/image" Target="../media/image46.png"/><Relationship Id="rId72" Type="http://schemas.openxmlformats.org/officeDocument/2006/relationships/image" Target="../media/image45.png"/><Relationship Id="rId71" Type="http://schemas.openxmlformats.org/officeDocument/2006/relationships/tags" Target="../tags/tag94.xml"/><Relationship Id="rId70" Type="http://schemas.openxmlformats.org/officeDocument/2006/relationships/image" Target="../media/image44.wmf"/><Relationship Id="rId7" Type="http://schemas.openxmlformats.org/officeDocument/2006/relationships/tags" Target="../tags/tag67.xml"/><Relationship Id="rId69" Type="http://schemas.openxmlformats.org/officeDocument/2006/relationships/oleObject" Target="../embeddings/oleObject14.bin"/><Relationship Id="rId68" Type="http://schemas.openxmlformats.org/officeDocument/2006/relationships/image" Target="../media/image43.png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image" Target="../media/image42.wmf"/><Relationship Id="rId63" Type="http://schemas.openxmlformats.org/officeDocument/2006/relationships/oleObject" Target="../embeddings/oleObject13.bin"/><Relationship Id="rId62" Type="http://schemas.openxmlformats.org/officeDocument/2006/relationships/image" Target="../media/image41.png"/><Relationship Id="rId61" Type="http://schemas.openxmlformats.org/officeDocument/2006/relationships/tags" Target="../tags/tag90.xml"/><Relationship Id="rId60" Type="http://schemas.openxmlformats.org/officeDocument/2006/relationships/tags" Target="../tags/tag89.xml"/><Relationship Id="rId6" Type="http://schemas.openxmlformats.org/officeDocument/2006/relationships/tags" Target="../tags/tag66.xml"/><Relationship Id="rId59" Type="http://schemas.openxmlformats.org/officeDocument/2006/relationships/tags" Target="../tags/tag88.xml"/><Relationship Id="rId58" Type="http://schemas.openxmlformats.org/officeDocument/2006/relationships/image" Target="../media/image40.wmf"/><Relationship Id="rId57" Type="http://schemas.openxmlformats.org/officeDocument/2006/relationships/oleObject" Target="../embeddings/oleObject12.bin"/><Relationship Id="rId56" Type="http://schemas.openxmlformats.org/officeDocument/2006/relationships/tags" Target="../tags/tag87.xml"/><Relationship Id="rId55" Type="http://schemas.openxmlformats.org/officeDocument/2006/relationships/tags" Target="../tags/tag86.xml"/><Relationship Id="rId54" Type="http://schemas.openxmlformats.org/officeDocument/2006/relationships/tags" Target="../tags/tag85.xml"/><Relationship Id="rId53" Type="http://schemas.openxmlformats.org/officeDocument/2006/relationships/tags" Target="../tags/tag84.xml"/><Relationship Id="rId52" Type="http://schemas.openxmlformats.org/officeDocument/2006/relationships/image" Target="../media/image39.wmf"/><Relationship Id="rId51" Type="http://schemas.openxmlformats.org/officeDocument/2006/relationships/oleObject" Target="../embeddings/oleObject11.bin"/><Relationship Id="rId50" Type="http://schemas.openxmlformats.org/officeDocument/2006/relationships/image" Target="../media/image38.wmf"/><Relationship Id="rId5" Type="http://schemas.openxmlformats.org/officeDocument/2006/relationships/tags" Target="../tags/tag65.xml"/><Relationship Id="rId49" Type="http://schemas.openxmlformats.org/officeDocument/2006/relationships/oleObject" Target="../embeddings/oleObject10.bin"/><Relationship Id="rId48" Type="http://schemas.openxmlformats.org/officeDocument/2006/relationships/tags" Target="../tags/tag83.xml"/><Relationship Id="rId47" Type="http://schemas.openxmlformats.org/officeDocument/2006/relationships/tags" Target="../tags/tag82.xml"/><Relationship Id="rId46" Type="http://schemas.openxmlformats.org/officeDocument/2006/relationships/image" Target="../media/image37.png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image" Target="../media/image36.png"/><Relationship Id="rId42" Type="http://schemas.openxmlformats.org/officeDocument/2006/relationships/image" Target="../media/image35.wmf"/><Relationship Id="rId41" Type="http://schemas.openxmlformats.org/officeDocument/2006/relationships/oleObject" Target="../embeddings/oleObject9.bin"/><Relationship Id="rId40" Type="http://schemas.openxmlformats.org/officeDocument/2006/relationships/image" Target="../media/image34.wmf"/><Relationship Id="rId4" Type="http://schemas.openxmlformats.org/officeDocument/2006/relationships/image" Target="../media/image21.png"/><Relationship Id="rId39" Type="http://schemas.openxmlformats.org/officeDocument/2006/relationships/oleObject" Target="../embeddings/oleObject8.bin"/><Relationship Id="rId38" Type="http://schemas.openxmlformats.org/officeDocument/2006/relationships/image" Target="../media/image33.png"/><Relationship Id="rId37" Type="http://schemas.openxmlformats.org/officeDocument/2006/relationships/image" Target="../media/image32.wmf"/><Relationship Id="rId36" Type="http://schemas.openxmlformats.org/officeDocument/2006/relationships/oleObject" Target="../embeddings/oleObject7.bin"/><Relationship Id="rId35" Type="http://schemas.openxmlformats.org/officeDocument/2006/relationships/tags" Target="../tags/tag79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wmf"/><Relationship Id="rId3" Type="http://schemas.openxmlformats.org/officeDocument/2006/relationships/tags" Target="../tags/tag64.xml"/><Relationship Id="rId29" Type="http://schemas.openxmlformats.org/officeDocument/2006/relationships/oleObject" Target="../embeddings/oleObject6.bin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5.bin"/><Relationship Id="rId26" Type="http://schemas.openxmlformats.org/officeDocument/2006/relationships/tags" Target="../tags/tag78.xml"/><Relationship Id="rId25" Type="http://schemas.openxmlformats.org/officeDocument/2006/relationships/image" Target="../media/image25.wmf"/><Relationship Id="rId24" Type="http://schemas.openxmlformats.org/officeDocument/2006/relationships/oleObject" Target="../embeddings/oleObject4.bin"/><Relationship Id="rId23" Type="http://schemas.openxmlformats.org/officeDocument/2006/relationships/tags" Target="../tags/tag77.xml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3.bin"/><Relationship Id="rId20" Type="http://schemas.openxmlformats.org/officeDocument/2006/relationships/image" Target="../media/image23.wmf"/><Relationship Id="rId2" Type="http://schemas.openxmlformats.org/officeDocument/2006/relationships/tags" Target="../tags/tag63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9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image" Target="../media/image19.png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73.png"/><Relationship Id="rId24" Type="http://schemas.openxmlformats.org/officeDocument/2006/relationships/image" Target="../media/image72.png"/><Relationship Id="rId23" Type="http://schemas.openxmlformats.org/officeDocument/2006/relationships/image" Target="../media/image43.png"/><Relationship Id="rId22" Type="http://schemas.openxmlformats.org/officeDocument/2006/relationships/tags" Target="../tags/tag121.xml"/><Relationship Id="rId21" Type="http://schemas.openxmlformats.org/officeDocument/2006/relationships/tags" Target="../tags/tag120.xml"/><Relationship Id="rId20" Type="http://schemas.openxmlformats.org/officeDocument/2006/relationships/tags" Target="../tags/tag119.xml"/><Relationship Id="rId2" Type="http://schemas.openxmlformats.org/officeDocument/2006/relationships/image" Target="../media/image68.png"/><Relationship Id="rId19" Type="http://schemas.openxmlformats.org/officeDocument/2006/relationships/tags" Target="../tags/tag118.xml"/><Relationship Id="rId18" Type="http://schemas.openxmlformats.org/officeDocument/2006/relationships/tags" Target="../tags/tag117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image" Target="../media/image71.png"/><Relationship Id="rId14" Type="http://schemas.openxmlformats.org/officeDocument/2006/relationships/tags" Target="../tags/tag114.xml"/><Relationship Id="rId13" Type="http://schemas.openxmlformats.org/officeDocument/2006/relationships/image" Target="../media/image70.png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image" Target="../media/image69.png"/><Relationship Id="rId1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83325" y="1968500"/>
            <a:ext cx="1450975" cy="425450"/>
            <a:chOff x="13128" y="3658"/>
            <a:chExt cx="2285" cy="670"/>
          </a:xfrm>
        </p:grpSpPr>
        <p:sp>
          <p:nvSpPr>
            <p:cNvPr id="58" name="圆角矩形 57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0945" y="2684780"/>
            <a:ext cx="1545590" cy="425450"/>
            <a:chOff x="12442" y="2845"/>
            <a:chExt cx="2434" cy="670"/>
          </a:xfrm>
        </p:grpSpPr>
        <p:sp>
          <p:nvSpPr>
            <p:cNvPr id="61" name="圆角矩形 60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309360" y="3435985"/>
            <a:ext cx="1450340" cy="4451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333490" y="42322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350635" y="3490595"/>
            <a:ext cx="1687830" cy="352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43015" y="42773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208530" y="1614805"/>
            <a:ext cx="7687945" cy="3676015"/>
          </a:xfrm>
          <a:prstGeom prst="roundRect">
            <a:avLst>
              <a:gd name="adj" fmla="val 727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1774190"/>
            <a:ext cx="939165" cy="143700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0">
            <a:off x="4996198" y="1885315"/>
            <a:ext cx="1544937" cy="1158240"/>
            <a:chOff x="7101" y="2715"/>
            <a:chExt cx="3141" cy="244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10" y="2793"/>
              <a:ext cx="3132" cy="1851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7647" y="4731"/>
              <a:ext cx="2245" cy="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TrackerJPDA</a:t>
              </a:r>
              <a:endParaRPr lang="en-US" altLang="zh-CN" sz="1000"/>
            </a:p>
          </p:txBody>
        </p:sp>
        <p:sp>
          <p:nvSpPr>
            <p:cNvPr id="34" name="文本框 33"/>
            <p:cNvSpPr txBox="1"/>
            <p:nvPr>
              <p:custDataLst>
                <p:tags r:id="rId6"/>
              </p:custDataLst>
            </p:nvPr>
          </p:nvSpPr>
          <p:spPr>
            <a:xfrm>
              <a:off x="7101" y="2715"/>
              <a:ext cx="1140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9074" y="2715"/>
              <a:ext cx="989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9227" y="4051"/>
              <a:ext cx="101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7191" y="4081"/>
              <a:ext cx="118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3458845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1710" y="2195830"/>
          <a:ext cx="15621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165100" imgH="228600" progId="Equation.KSEE3">
                  <p:embed/>
                </p:oleObj>
              </mc:Choice>
              <mc:Fallback>
                <p:oleObj name="" r:id="rId1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10" y="2195830"/>
                        <a:ext cx="15621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圆角矩形 48"/>
          <p:cNvSpPr/>
          <p:nvPr>
            <p:custDataLst>
              <p:tags r:id="rId12"/>
            </p:custDataLst>
          </p:nvPr>
        </p:nvSpPr>
        <p:spPr>
          <a:xfrm>
            <a:off x="3816350" y="2004060"/>
            <a:ext cx="803910" cy="3663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3792220" y="2073275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YOLO v4</a:t>
            </a:r>
            <a:endParaRPr lang="en-US" altLang="zh-CN" sz="1000" b="1"/>
          </a:p>
        </p:txBody>
      </p:sp>
      <p:sp>
        <p:nvSpPr>
          <p:cNvPr id="52" name="圆角矩形 51"/>
          <p:cNvSpPr/>
          <p:nvPr>
            <p:custDataLst>
              <p:tags r:id="rId14"/>
            </p:custDataLst>
          </p:nvPr>
        </p:nvSpPr>
        <p:spPr>
          <a:xfrm>
            <a:off x="3816350" y="2604135"/>
            <a:ext cx="803910" cy="366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3779520" y="2673350"/>
            <a:ext cx="8775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pointPillars</a:t>
            </a:r>
            <a:endParaRPr lang="en-US" altLang="zh-CN" sz="1000" b="1"/>
          </a:p>
        </p:txBody>
      </p:sp>
      <p:sp>
        <p:nvSpPr>
          <p:cNvPr id="54" name="加号 53"/>
          <p:cNvSpPr/>
          <p:nvPr>
            <p:custDataLst>
              <p:tags r:id="rId16"/>
            </p:custDataLst>
          </p:nvPr>
        </p:nvSpPr>
        <p:spPr>
          <a:xfrm>
            <a:off x="4119245" y="239903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>
            <p:custDataLst>
              <p:tags r:id="rId17"/>
            </p:custDataLst>
          </p:nvPr>
        </p:nvSpPr>
        <p:spPr>
          <a:xfrm>
            <a:off x="4737100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329180" y="1722755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632835" y="302831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Multi-Object Tracking</a:t>
            </a:r>
            <a:endParaRPr lang="en-US" altLang="zh-CN" sz="1000" b="1"/>
          </a:p>
        </p:txBody>
      </p:sp>
      <p:sp>
        <p:nvSpPr>
          <p:cNvPr id="67" name="圆角矩形 66"/>
          <p:cNvSpPr/>
          <p:nvPr/>
        </p:nvSpPr>
        <p:spPr>
          <a:xfrm>
            <a:off x="2329180" y="3627120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300220" y="3300095"/>
            <a:ext cx="71755" cy="25971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9570" y="3395980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65100" imgH="228600" progId="Equation.KSEE3">
                  <p:embed/>
                </p:oleObj>
              </mc:Choice>
              <mc:Fallback>
                <p:oleObj name="" r:id="rId19" imgW="165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9570" y="3395980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755" y="3359150"/>
          <a:ext cx="12001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1" imgW="127000" imgH="228600" progId="Equation.KSEE3">
                  <p:embed/>
                </p:oleObj>
              </mc:Choice>
              <mc:Fallback>
                <p:oleObj name="" r:id="rId21" imgW="1270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89755" y="3359150"/>
                        <a:ext cx="12001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540760" y="488759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Re-identification</a:t>
            </a:r>
            <a:endParaRPr lang="en-US" altLang="zh-CN" sz="1000" b="1"/>
          </a:p>
        </p:txBody>
      </p:sp>
      <p:graphicFrame>
        <p:nvGraphicFramePr>
          <p:cNvPr id="96" name="对象 9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728845" y="2023110"/>
          <a:ext cx="22860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4" imgW="241300" imgH="215900" progId="Equation.KSEE3">
                  <p:embed/>
                </p:oleObj>
              </mc:Choice>
              <mc:Fallback>
                <p:oleObj name="" r:id="rId24" imgW="2413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728845" y="2023110"/>
                        <a:ext cx="22860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4733290" y="2729865"/>
          <a:ext cx="21653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27" imgW="228600" imgH="228600" progId="Equation.KSEE3">
                  <p:embed/>
                </p:oleObj>
              </mc:Choice>
              <mc:Fallback>
                <p:oleObj name="" r:id="rId27" imgW="2286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3290" y="2729865"/>
                        <a:ext cx="21653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4245" y="4240530"/>
          <a:ext cx="14414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29" imgW="152400" imgH="203200" progId="Equation.KSEE3">
                  <p:embed/>
                </p:oleObj>
              </mc:Choice>
              <mc:Fallback>
                <p:oleObj name="" r:id="rId29" imgW="1524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84245" y="4240530"/>
                        <a:ext cx="14414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" name="图片 2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40000" y="3940810"/>
            <a:ext cx="285115" cy="2597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40000" y="4218305"/>
            <a:ext cx="432435" cy="32194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71800" y="4217035"/>
            <a:ext cx="320040" cy="32131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5750" y="3941445"/>
            <a:ext cx="466725" cy="259715"/>
          </a:xfrm>
          <a:prstGeom prst="rect">
            <a:avLst/>
          </a:prstGeom>
        </p:spPr>
      </p:pic>
      <p:sp>
        <p:nvSpPr>
          <p:cNvPr id="242" name="圆角矩形 241"/>
          <p:cNvSpPr/>
          <p:nvPr/>
        </p:nvSpPr>
        <p:spPr>
          <a:xfrm>
            <a:off x="2458720" y="3873500"/>
            <a:ext cx="925195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2535555" y="4723765"/>
            <a:ext cx="796925" cy="194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Re-ID Net</a:t>
            </a:r>
            <a:endParaRPr lang="en-US" altLang="zh-CN" sz="1000"/>
          </a:p>
        </p:txBody>
      </p:sp>
      <p:sp>
        <p:nvSpPr>
          <p:cNvPr id="244" name="加号 243"/>
          <p:cNvSpPr/>
          <p:nvPr>
            <p:custDataLst>
              <p:tags r:id="rId35"/>
            </p:custDataLst>
          </p:nvPr>
        </p:nvSpPr>
        <p:spPr>
          <a:xfrm>
            <a:off x="2825750" y="4575810"/>
            <a:ext cx="182245" cy="144780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文本框 244"/>
          <p:cNvSpPr txBox="1"/>
          <p:nvPr/>
        </p:nvSpPr>
        <p:spPr>
          <a:xfrm>
            <a:off x="2333625" y="3668395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Feature Extraction</a:t>
            </a:r>
            <a:endParaRPr lang="en-US" altLang="zh-CN" sz="800" b="1"/>
          </a:p>
        </p:txBody>
      </p:sp>
      <p:grpSp>
        <p:nvGrpSpPr>
          <p:cNvPr id="313" name="组合 312"/>
          <p:cNvGrpSpPr/>
          <p:nvPr/>
        </p:nvGrpSpPr>
        <p:grpSpPr>
          <a:xfrm rot="0">
            <a:off x="3858260" y="4067175"/>
            <a:ext cx="269240" cy="247650"/>
            <a:chOff x="9386" y="4654"/>
            <a:chExt cx="1434" cy="890"/>
          </a:xfrm>
        </p:grpSpPr>
        <p:sp>
          <p:nvSpPr>
            <p:cNvPr id="314" name="矩形 313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0">
            <a:off x="4322445" y="4058920"/>
            <a:ext cx="256540" cy="257175"/>
            <a:chOff x="9386" y="4654"/>
            <a:chExt cx="1434" cy="890"/>
          </a:xfrm>
        </p:grpSpPr>
        <p:sp>
          <p:nvSpPr>
            <p:cNvPr id="328" name="矩形 327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 rot="0">
            <a:off x="3835400" y="4531360"/>
            <a:ext cx="272415" cy="227330"/>
            <a:chOff x="6590" y="5684"/>
            <a:chExt cx="1434" cy="992"/>
          </a:xfrm>
        </p:grpSpPr>
        <p:sp>
          <p:nvSpPr>
            <p:cNvPr id="341" name="矩形 340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 rot="0">
            <a:off x="4317365" y="4531360"/>
            <a:ext cx="266700" cy="226695"/>
            <a:chOff x="6692" y="7584"/>
            <a:chExt cx="1434" cy="891"/>
          </a:xfrm>
        </p:grpSpPr>
        <p:sp>
          <p:nvSpPr>
            <p:cNvPr id="354" name="矩形 353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367" name="对象 3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2335" y="4244340"/>
          <a:ext cx="31242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6" imgW="330200" imgH="228600" progId="Equation.KSEE3">
                  <p:embed/>
                </p:oleObj>
              </mc:Choice>
              <mc:Fallback>
                <p:oleObj name="" r:id="rId36" imgW="3302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12335" y="4244340"/>
                        <a:ext cx="31242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" name="右箭头 367"/>
          <p:cNvSpPr/>
          <p:nvPr/>
        </p:nvSpPr>
        <p:spPr>
          <a:xfrm>
            <a:off x="3453765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9" name="右箭头 368"/>
          <p:cNvSpPr/>
          <p:nvPr/>
        </p:nvSpPr>
        <p:spPr>
          <a:xfrm>
            <a:off x="4766310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1" name="文本框 370"/>
          <p:cNvSpPr txBox="1"/>
          <p:nvPr/>
        </p:nvSpPr>
        <p:spPr>
          <a:xfrm>
            <a:off x="3646805" y="3726180"/>
            <a:ext cx="13487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Calculating Similarity</a:t>
            </a:r>
            <a:endParaRPr lang="en-US" altLang="zh-CN" sz="800" b="1"/>
          </a:p>
        </p:txBody>
      </p:sp>
      <p:sp>
        <p:nvSpPr>
          <p:cNvPr id="372" name="圆角矩形 371"/>
          <p:cNvSpPr/>
          <p:nvPr/>
        </p:nvSpPr>
        <p:spPr>
          <a:xfrm>
            <a:off x="3733800" y="3947795"/>
            <a:ext cx="951865" cy="939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3" name="圆角矩形 372"/>
          <p:cNvSpPr/>
          <p:nvPr/>
        </p:nvSpPr>
        <p:spPr>
          <a:xfrm>
            <a:off x="3733800" y="1922145"/>
            <a:ext cx="951865" cy="11061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4" name="文本框 373"/>
          <p:cNvSpPr txBox="1"/>
          <p:nvPr/>
        </p:nvSpPr>
        <p:spPr>
          <a:xfrm>
            <a:off x="3733800" y="1723390"/>
            <a:ext cx="11582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Object Detection</a:t>
            </a:r>
            <a:endParaRPr lang="en-US" altLang="zh-CN" sz="800" b="1"/>
          </a:p>
        </p:txBody>
      </p:sp>
      <p:sp>
        <p:nvSpPr>
          <p:cNvPr id="375" name="圆角矩形 374"/>
          <p:cNvSpPr/>
          <p:nvPr/>
        </p:nvSpPr>
        <p:spPr>
          <a:xfrm>
            <a:off x="5107305" y="3907790"/>
            <a:ext cx="1098550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文本框 375"/>
          <p:cNvSpPr txBox="1"/>
          <p:nvPr/>
        </p:nvSpPr>
        <p:spPr>
          <a:xfrm>
            <a:off x="5040630" y="3679190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Trajectory Matching</a:t>
            </a:r>
            <a:endParaRPr lang="en-US" altLang="zh-CN" sz="800" b="1"/>
          </a:p>
        </p:txBody>
      </p:sp>
      <p:pic>
        <p:nvPicPr>
          <p:cNvPr id="378" name="图片 37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241290" y="3987800"/>
            <a:ext cx="923925" cy="1007110"/>
          </a:xfrm>
          <a:prstGeom prst="rect">
            <a:avLst/>
          </a:prstGeom>
        </p:spPr>
      </p:pic>
      <p:graphicFrame>
        <p:nvGraphicFramePr>
          <p:cNvPr id="381" name="对象 3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9200" y="4290060"/>
          <a:ext cx="122555" cy="15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" name="" r:id="rId39" imgW="152400" imgH="228600" progId="Equation.KSEE3">
                  <p:embed/>
                </p:oleObj>
              </mc:Choice>
              <mc:Fallback>
                <p:oleObj name="" r:id="rId39" imgW="152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299200" y="4290060"/>
                        <a:ext cx="122555" cy="15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" name="圆角矩形 383"/>
          <p:cNvSpPr/>
          <p:nvPr/>
        </p:nvSpPr>
        <p:spPr>
          <a:xfrm>
            <a:off x="6819265" y="1723390"/>
            <a:ext cx="1519555" cy="34359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6" name="右箭头 385"/>
          <p:cNvSpPr/>
          <p:nvPr/>
        </p:nvSpPr>
        <p:spPr>
          <a:xfrm>
            <a:off x="6281420" y="4457065"/>
            <a:ext cx="533400" cy="100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819265" y="484568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Trajectory Prediction</a:t>
            </a:r>
            <a:endParaRPr lang="en-US" altLang="zh-CN" sz="1000" b="1"/>
          </a:p>
        </p:txBody>
      </p:sp>
      <p:graphicFrame>
        <p:nvGraphicFramePr>
          <p:cNvPr id="388" name="对象 3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37630" y="4272915"/>
          <a:ext cx="324485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41" imgW="342900" imgH="215900" progId="Equation.KSEE3">
                  <p:embed/>
                </p:oleObj>
              </mc:Choice>
              <mc:Fallback>
                <p:oleObj name="" r:id="rId41" imgW="3429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7630" y="4272915"/>
                        <a:ext cx="324485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" name="图片 38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45325" y="3874770"/>
            <a:ext cx="1012825" cy="834390"/>
          </a:xfrm>
          <a:prstGeom prst="rect">
            <a:avLst/>
          </a:prstGeom>
        </p:spPr>
      </p:pic>
      <p:sp>
        <p:nvSpPr>
          <p:cNvPr id="391" name="矩形 390"/>
          <p:cNvSpPr/>
          <p:nvPr>
            <p:custDataLst>
              <p:tags r:id="rId44"/>
            </p:custDataLst>
          </p:nvPr>
        </p:nvSpPr>
        <p:spPr>
          <a:xfrm>
            <a:off x="6991985" y="3686810"/>
            <a:ext cx="1105535" cy="1075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2" name="图片 39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0560" y="3698875"/>
            <a:ext cx="234315" cy="187960"/>
          </a:xfrm>
          <a:prstGeom prst="rect">
            <a:avLst/>
          </a:prstGeom>
        </p:spPr>
      </p:pic>
      <p:sp>
        <p:nvSpPr>
          <p:cNvPr id="393" name="文本框 392"/>
          <p:cNvSpPr txBox="1"/>
          <p:nvPr>
            <p:custDataLst>
              <p:tags r:id="rId47"/>
            </p:custDataLst>
          </p:nvPr>
        </p:nvSpPr>
        <p:spPr>
          <a:xfrm>
            <a:off x="7057390" y="3674745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Topology Map</a:t>
            </a:r>
            <a:endParaRPr lang="en-US" altLang="zh-CN" sz="1000" b="1"/>
          </a:p>
        </p:txBody>
      </p:sp>
      <p:sp>
        <p:nvSpPr>
          <p:cNvPr id="398" name="矩形 397"/>
          <p:cNvSpPr/>
          <p:nvPr>
            <p:custDataLst>
              <p:tags r:id="rId48"/>
            </p:custDataLst>
          </p:nvPr>
        </p:nvSpPr>
        <p:spPr>
          <a:xfrm>
            <a:off x="6991985" y="2472690"/>
            <a:ext cx="1105535" cy="9804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0" name="上箭头 399"/>
          <p:cNvSpPr/>
          <p:nvPr/>
        </p:nvSpPr>
        <p:spPr>
          <a:xfrm>
            <a:off x="7517130" y="3451860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01" name="对象 4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32320" y="3474085"/>
          <a:ext cx="3968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49" imgW="419100" imgH="228600" progId="Equation.KSEE3">
                  <p:embed/>
                </p:oleObj>
              </mc:Choice>
              <mc:Fallback>
                <p:oleObj name="" r:id="rId49" imgW="4191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132320" y="3474085"/>
                        <a:ext cx="3968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" name="对象 4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15555" y="3486150"/>
          <a:ext cx="31242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51" imgW="330200" imgH="215900" progId="Equation.KSEE3">
                  <p:embed/>
                </p:oleObj>
              </mc:Choice>
              <mc:Fallback>
                <p:oleObj name="" r:id="rId51" imgW="330200" imgH="2159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7615555" y="3486150"/>
                        <a:ext cx="31242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" name="圆角矩形 403"/>
          <p:cNvSpPr/>
          <p:nvPr/>
        </p:nvSpPr>
        <p:spPr>
          <a:xfrm>
            <a:off x="7131050" y="3100705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5" name="文本框 404"/>
          <p:cNvSpPr txBox="1"/>
          <p:nvPr>
            <p:custDataLst>
              <p:tags r:id="rId53"/>
            </p:custDataLst>
          </p:nvPr>
        </p:nvSpPr>
        <p:spPr>
          <a:xfrm>
            <a:off x="7103110" y="3085465"/>
            <a:ext cx="870585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Navigation Algorithm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6" name="圆角矩形 405"/>
          <p:cNvSpPr/>
          <p:nvPr/>
        </p:nvSpPr>
        <p:spPr>
          <a:xfrm>
            <a:off x="7131050" y="2522220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7" name="文本框 406"/>
          <p:cNvSpPr txBox="1"/>
          <p:nvPr>
            <p:custDataLst>
              <p:tags r:id="rId54"/>
            </p:custDataLst>
          </p:nvPr>
        </p:nvSpPr>
        <p:spPr>
          <a:xfrm>
            <a:off x="7102475" y="250698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Trajectory Sequence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8" name="加号 407"/>
          <p:cNvSpPr/>
          <p:nvPr>
            <p:custDataLst>
              <p:tags r:id="rId55"/>
            </p:custDataLst>
          </p:nvPr>
        </p:nvSpPr>
        <p:spPr>
          <a:xfrm>
            <a:off x="7433310" y="287020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圆角矩形 408"/>
          <p:cNvSpPr/>
          <p:nvPr/>
        </p:nvSpPr>
        <p:spPr>
          <a:xfrm>
            <a:off x="7152005" y="1912620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10" name="文本框 409"/>
          <p:cNvSpPr txBox="1"/>
          <p:nvPr>
            <p:custDataLst>
              <p:tags r:id="rId56"/>
            </p:custDataLst>
          </p:nvPr>
        </p:nvSpPr>
        <p:spPr>
          <a:xfrm>
            <a:off x="7102475" y="187833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Trajectory Smoothing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1" name="上箭头 410"/>
          <p:cNvSpPr/>
          <p:nvPr/>
        </p:nvSpPr>
        <p:spPr>
          <a:xfrm>
            <a:off x="7517130" y="2238375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2" name="对象 4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0385" y="1886585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57" imgW="139700" imgH="165100" progId="Equation.KSEE3">
                  <p:embed/>
                </p:oleObj>
              </mc:Choice>
              <mc:Fallback>
                <p:oleObj name="" r:id="rId57" imgW="139700" imgH="1651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8160385" y="1886585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右箭头 412"/>
          <p:cNvSpPr/>
          <p:nvPr/>
        </p:nvSpPr>
        <p:spPr>
          <a:xfrm>
            <a:off x="7973695" y="2033270"/>
            <a:ext cx="4870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4" name="圆角矩形 413"/>
          <p:cNvSpPr/>
          <p:nvPr/>
        </p:nvSpPr>
        <p:spPr>
          <a:xfrm>
            <a:off x="8460105" y="1722755"/>
            <a:ext cx="1325245" cy="343725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5" name="文本框 414"/>
          <p:cNvSpPr txBox="1"/>
          <p:nvPr/>
        </p:nvSpPr>
        <p:spPr>
          <a:xfrm>
            <a:off x="8449310" y="484568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Vehicle Control</a:t>
            </a:r>
            <a:endParaRPr lang="en-US" altLang="zh-CN" sz="1000" b="1"/>
          </a:p>
        </p:txBody>
      </p:sp>
      <p:sp>
        <p:nvSpPr>
          <p:cNvPr id="419" name="矩形 418"/>
          <p:cNvSpPr/>
          <p:nvPr>
            <p:custDataLst>
              <p:tags r:id="rId59"/>
            </p:custDataLst>
          </p:nvPr>
        </p:nvSpPr>
        <p:spPr>
          <a:xfrm>
            <a:off x="8568055" y="1916430"/>
            <a:ext cx="1105535" cy="8896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0" name="图片 419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1990725"/>
            <a:ext cx="234315" cy="187960"/>
          </a:xfrm>
          <a:prstGeom prst="rect">
            <a:avLst/>
          </a:prstGeom>
        </p:spPr>
      </p:pic>
      <p:sp>
        <p:nvSpPr>
          <p:cNvPr id="421" name="文本框 420"/>
          <p:cNvSpPr txBox="1"/>
          <p:nvPr>
            <p:custDataLst>
              <p:tags r:id="rId61"/>
            </p:custDataLst>
          </p:nvPr>
        </p:nvSpPr>
        <p:spPr>
          <a:xfrm>
            <a:off x="8639175" y="196977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PID Controller</a:t>
            </a:r>
            <a:endParaRPr lang="en-US" altLang="zh-CN" sz="1000" b="1"/>
          </a:p>
        </p:txBody>
      </p:sp>
      <p:pic>
        <p:nvPicPr>
          <p:cNvPr id="422" name="图片 42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15045" y="2235200"/>
            <a:ext cx="1010285" cy="508635"/>
          </a:xfrm>
          <a:prstGeom prst="rect">
            <a:avLst/>
          </a:prstGeom>
        </p:spPr>
      </p:pic>
      <p:sp>
        <p:nvSpPr>
          <p:cNvPr id="423" name="下箭头 422"/>
          <p:cNvSpPr/>
          <p:nvPr/>
        </p:nvSpPr>
        <p:spPr>
          <a:xfrm>
            <a:off x="9086215" y="2832735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5" name="对象 4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2878455"/>
          <a:ext cx="32448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63" imgW="342900" imgH="203200" progId="Equation.KSEE3">
                  <p:embed/>
                </p:oleObj>
              </mc:Choice>
              <mc:Fallback>
                <p:oleObj name="" r:id="rId63" imgW="342900" imgH="203200" progId="Equation.KSEE3">
                  <p:embed/>
                  <p:pic>
                    <p:nvPicPr>
                      <p:cNvPr id="0" name="图片 1035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8726170" y="2878455"/>
                        <a:ext cx="32448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下箭头 426"/>
          <p:cNvSpPr/>
          <p:nvPr/>
        </p:nvSpPr>
        <p:spPr>
          <a:xfrm>
            <a:off x="9086215" y="4124960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9" name="矩形 428"/>
          <p:cNvSpPr/>
          <p:nvPr>
            <p:custDataLst>
              <p:tags r:id="rId65"/>
            </p:custDataLst>
          </p:nvPr>
        </p:nvSpPr>
        <p:spPr>
          <a:xfrm>
            <a:off x="8561705" y="3130550"/>
            <a:ext cx="1105535" cy="955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0" name="图片 429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3190240"/>
            <a:ext cx="234315" cy="187960"/>
          </a:xfrm>
          <a:prstGeom prst="rect">
            <a:avLst/>
          </a:prstGeom>
        </p:spPr>
      </p:pic>
      <p:sp>
        <p:nvSpPr>
          <p:cNvPr id="431" name="文本框 430"/>
          <p:cNvSpPr txBox="1"/>
          <p:nvPr>
            <p:custDataLst>
              <p:tags r:id="rId67"/>
            </p:custDataLst>
          </p:nvPr>
        </p:nvSpPr>
        <p:spPr>
          <a:xfrm>
            <a:off x="8636000" y="317119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Vehicle Model</a:t>
            </a:r>
            <a:endParaRPr lang="en-US" altLang="zh-CN" sz="10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629650" y="3476625"/>
            <a:ext cx="986155" cy="544830"/>
          </a:xfrm>
          <a:prstGeom prst="rect">
            <a:avLst/>
          </a:prstGeom>
        </p:spPr>
      </p:pic>
      <p:graphicFrame>
        <p:nvGraphicFramePr>
          <p:cNvPr id="434" name="对象 4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36355" y="4226560"/>
          <a:ext cx="16764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9" imgW="177165" imgH="165100" progId="Equation.KSEE3">
                  <p:embed/>
                </p:oleObj>
              </mc:Choice>
              <mc:Fallback>
                <p:oleObj name="" r:id="rId69" imgW="177165" imgH="165100" progId="Equation.KSEE3">
                  <p:embed/>
                  <p:pic>
                    <p:nvPicPr>
                      <p:cNvPr id="0" name="图片 1036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936355" y="4226560"/>
                        <a:ext cx="16764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圆角矩形 435"/>
          <p:cNvSpPr/>
          <p:nvPr/>
        </p:nvSpPr>
        <p:spPr>
          <a:xfrm>
            <a:off x="8722360" y="4441825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37" name="文本框 436"/>
          <p:cNvSpPr txBox="1"/>
          <p:nvPr>
            <p:custDataLst>
              <p:tags r:id="rId71"/>
            </p:custDataLst>
          </p:nvPr>
        </p:nvSpPr>
        <p:spPr>
          <a:xfrm>
            <a:off x="8695690" y="4399915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Twin Trajectory 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42" name="右箭头 441"/>
          <p:cNvSpPr/>
          <p:nvPr/>
        </p:nvSpPr>
        <p:spPr>
          <a:xfrm>
            <a:off x="2059940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3" name="右箭头 442"/>
          <p:cNvSpPr/>
          <p:nvPr/>
        </p:nvSpPr>
        <p:spPr>
          <a:xfrm>
            <a:off x="9933305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0073005" y="1719580"/>
            <a:ext cx="1891030" cy="345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11455" y="1694815"/>
            <a:ext cx="1833245" cy="3464560"/>
          </a:xfrm>
          <a:prstGeom prst="rect">
            <a:avLst/>
          </a:prstGeom>
        </p:spPr>
      </p:pic>
    </p:spTree>
    <p:custDataLst>
      <p:tags r:id="rId7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645" y="1353185"/>
            <a:ext cx="3517265" cy="19024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353185"/>
            <a:ext cx="3547745" cy="19196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320" y="3343910"/>
            <a:ext cx="3521075" cy="17341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010" y="3344545"/>
            <a:ext cx="3518535" cy="173482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5551170" y="2311400"/>
            <a:ext cx="152400" cy="1905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5537200" y="4076700"/>
            <a:ext cx="152400" cy="1905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8255000" y="3876040"/>
            <a:ext cx="304800" cy="88392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7553960" y="3423920"/>
            <a:ext cx="15240" cy="20828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6177280" y="2534920"/>
            <a:ext cx="807720" cy="18796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810760" y="4597400"/>
            <a:ext cx="167640" cy="36068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135120" y="3886200"/>
            <a:ext cx="340360" cy="81788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3011170" y="3530600"/>
            <a:ext cx="223520" cy="57912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073400" y="2575560"/>
            <a:ext cx="1300480" cy="19812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307080" y="2463800"/>
            <a:ext cx="594360" cy="6096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130800" y="2438400"/>
            <a:ext cx="259080" cy="4064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776855" y="4428490"/>
            <a:ext cx="140970" cy="362585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3928745" y="3452495"/>
            <a:ext cx="122555" cy="257175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4414520" y="3784600"/>
            <a:ext cx="259080" cy="48260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879080" y="2212975"/>
            <a:ext cx="640080" cy="1524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6649720" y="2260600"/>
            <a:ext cx="538480" cy="1016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7482840" y="3784600"/>
            <a:ext cx="66040" cy="5842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8133080" y="3540760"/>
            <a:ext cx="76200" cy="2032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598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</a:t>
            </a:r>
            <a:r>
              <a:rPr lang="en-US" altLang="zh-CN" sz="1000" b="1" i="1">
                <a:sym typeface="+mn-ea"/>
              </a:rPr>
              <a:t>h</a:t>
            </a:r>
            <a:r>
              <a:rPr lang="en-US" altLang="zh-CN" sz="1000" b="1" i="1" baseline="-25000">
                <a:sym typeface="+mn-ea"/>
              </a:rPr>
              <a:t>LE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</a:t>
            </a:r>
            <a:r>
              <a:rPr lang="en-US" altLang="zh-CN" sz="1000" b="1" i="1">
                <a:sym typeface="+mn-ea"/>
              </a:rPr>
              <a:t>h</a:t>
            </a:r>
            <a:r>
              <a:rPr lang="en-US" altLang="zh-CN" sz="1000" b="1" i="1" baseline="-25000">
                <a:sym typeface="+mn-ea"/>
              </a:rPr>
              <a:t>C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167255" y="2035810"/>
            <a:ext cx="381635" cy="31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i="1">
                <a:sym typeface="+mn-ea"/>
              </a:rPr>
              <a:t>d</a:t>
            </a:r>
            <a:r>
              <a:rPr lang="en-US" altLang="zh-CN" sz="1000" b="1" i="1" baseline="-25000">
                <a:sym typeface="+mn-ea"/>
              </a:rPr>
              <a:t>LC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556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</a:t>
            </a:r>
            <a:r>
              <a:rPr lang="en-US" altLang="zh-CN" sz="1000" b="1" i="1">
                <a:sym typeface="+mn-ea"/>
              </a:rPr>
              <a:t>h</a:t>
            </a:r>
            <a:r>
              <a:rPr lang="en-US" altLang="zh-CN" sz="1000" b="1" i="1" baseline="-25000">
                <a:sym typeface="+mn-ea"/>
              </a:rPr>
              <a:t>C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i="1">
                <a:sym typeface="+mn-ea"/>
              </a:rPr>
              <a:t>d</a:t>
            </a:r>
            <a:r>
              <a:rPr lang="en-US" altLang="zh-CN" sz="1000" b="1" i="1" baseline="-25000">
                <a:sym typeface="+mn-ea"/>
              </a:rPr>
              <a:t>LC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i="1"/>
              <a:t>d</a:t>
            </a:r>
            <a:r>
              <a:rPr lang="en-US" altLang="zh-CN" sz="1000" b="1" i="1" baseline="-25000"/>
              <a:t>CC</a:t>
            </a:r>
            <a:endParaRPr lang="en-US" altLang="zh-CN" sz="1000" b="1" i="1" baseline="-25000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i="1">
                <a:sym typeface="+mn-ea"/>
              </a:rPr>
              <a:t>d</a:t>
            </a:r>
            <a:r>
              <a:rPr lang="en-US" altLang="zh-CN" sz="1000" b="1" i="1" baseline="-25000">
                <a:sym typeface="+mn-ea"/>
              </a:rPr>
              <a:t>CC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</a:t>
            </a:r>
            <a:r>
              <a:rPr lang="en-US" altLang="zh-CN" sz="1000" b="1" i="1"/>
              <a:t>h</a:t>
            </a:r>
            <a:r>
              <a:rPr lang="en-US" altLang="zh-CN" sz="1000" b="1" i="1" baseline="-25000"/>
              <a:t>C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</a:t>
            </a:r>
            <a:r>
              <a:rPr lang="en-US" altLang="zh-CN" sz="1000" b="1" i="1">
                <a:sym typeface="+mn-ea"/>
              </a:rPr>
              <a:t>h</a:t>
            </a:r>
            <a:r>
              <a:rPr lang="en-US" altLang="zh-CN" sz="1000" b="1" i="1" baseline="-25000">
                <a:sym typeface="+mn-ea"/>
              </a:rPr>
              <a:t>C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</a:t>
            </a:r>
            <a:r>
              <a:rPr lang="en-US" altLang="zh-CN" sz="1000" b="1" i="1">
                <a:sym typeface="+mn-ea"/>
              </a:rPr>
              <a:t>h</a:t>
            </a:r>
            <a:r>
              <a:rPr lang="en-US" altLang="zh-CN" sz="1000" b="1" i="1" baseline="-25000">
                <a:sym typeface="+mn-ea"/>
              </a:rPr>
              <a:t>C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</a:t>
            </a:r>
            <a:r>
              <a:rPr lang="en-US" altLang="zh-CN" sz="1000" b="1" i="1">
                <a:sym typeface="+mn-ea"/>
              </a:rPr>
              <a:t>h</a:t>
            </a:r>
            <a:r>
              <a:rPr lang="en-US" altLang="zh-CN" sz="1000" b="1" i="1" baseline="-25000">
                <a:sym typeface="+mn-ea"/>
              </a:rPr>
              <a:t>C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i="1">
                <a:sym typeface="+mn-ea"/>
              </a:rPr>
              <a:t>d</a:t>
            </a:r>
            <a:r>
              <a:rPr lang="en-US" altLang="zh-CN" sz="1000" b="1" i="1" baseline="-25000">
                <a:sym typeface="+mn-ea"/>
              </a:rPr>
              <a:t>CC</a:t>
            </a:r>
            <a:endParaRPr lang="en-US" altLang="zh-CN" sz="1000" b="1" i="1" baseline="-25000"/>
          </a:p>
          <a:p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i="1">
                <a:sym typeface="+mn-ea"/>
              </a:rPr>
              <a:t>d</a:t>
            </a:r>
            <a:r>
              <a:rPr lang="en-US" altLang="zh-CN" sz="1000" b="1" i="1" baseline="-25000">
                <a:sym typeface="+mn-ea"/>
              </a:rPr>
              <a:t>CC</a:t>
            </a:r>
            <a:endParaRPr lang="en-US" altLang="zh-CN" sz="1000" b="1" i="1" baseline="-25000"/>
          </a:p>
          <a:p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651500" y="3924300"/>
            <a:ext cx="5080" cy="586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50865" y="4507230"/>
            <a:ext cx="534035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5221605" y="4505960"/>
            <a:ext cx="429260" cy="25019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51111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425950" y="3855720"/>
            <a:ext cx="1305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3061970" y="5003165"/>
            <a:ext cx="875030" cy="381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679950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786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02375" y="4679950"/>
            <a:ext cx="345440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6155055" y="433387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422900" y="52724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575425" y="465963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cxnSp>
        <p:nvCxnSpPr>
          <p:cNvPr id="16" name="直接连接符 15"/>
          <p:cNvCxnSpPr/>
          <p:nvPr/>
        </p:nvCxnSpPr>
        <p:spPr>
          <a:xfrm>
            <a:off x="3937000" y="5006975"/>
            <a:ext cx="1333500" cy="317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285" y="4497070"/>
            <a:ext cx="1710055" cy="190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664075" y="4498340"/>
            <a:ext cx="4445" cy="5086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07560" y="4655820"/>
            <a:ext cx="563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i="1"/>
              <a:t>h</a:t>
            </a:r>
            <a:r>
              <a:rPr lang="en-US" altLang="zh-CN" sz="1000" b="1" i="1" baseline="-25000"/>
              <a:t>LE</a:t>
            </a:r>
            <a:endParaRPr lang="en-US" altLang="zh-CN" sz="1000" b="1" i="1" baseline="-2500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轨迹推断与还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625475"/>
            <a:ext cx="2676525" cy="5187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92085" y="2400300"/>
            <a:ext cx="1337945" cy="258127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9685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1788795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5" y="3329940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61658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60" y="251841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860" y="207518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651500" y="187071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641975" y="227266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92290" y="70612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2950" y="80899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523105" y="48260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85026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5690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" y="3596640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3708400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3653790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057275" y="3906520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162300" y="3907790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357630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57270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34795" y="2990850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2426970" y="3190875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4486910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940050" y="1490980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28620" y="3595370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920365" y="4762500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2513965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928620" y="2426335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2049780"/>
            <a:ext cx="2857500" cy="2509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120650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736215"/>
            <a:ext cx="1476375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2738120"/>
            <a:ext cx="1503530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75" y="4283075"/>
            <a:ext cx="1576063" cy="144000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5" idx="1"/>
            <a:endCxn id="8" idx="0"/>
          </p:cNvCxnSpPr>
          <p:nvPr/>
        </p:nvCxnSpPr>
        <p:spPr>
          <a:xfrm rot="10800000" flipV="1">
            <a:off x="8510905" y="193040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3"/>
            <a:endCxn id="6" idx="0"/>
          </p:cNvCxnSpPr>
          <p:nvPr/>
        </p:nvCxnSpPr>
        <p:spPr>
          <a:xfrm>
            <a:off x="10164445" y="193040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2"/>
            <a:endCxn id="23" idx="1"/>
          </p:cNvCxnSpPr>
          <p:nvPr/>
        </p:nvCxnSpPr>
        <p:spPr>
          <a:xfrm rot="5400000" flipV="1">
            <a:off x="8159115" y="457390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3" idx="3"/>
            <a:endCxn id="6" idx="2"/>
          </p:cNvCxnSpPr>
          <p:nvPr/>
        </p:nvCxnSpPr>
        <p:spPr>
          <a:xfrm flipV="1">
            <a:off x="10164445" y="417830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765" y="1437640"/>
            <a:ext cx="1647825" cy="41738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417320"/>
            <a:ext cx="1727835" cy="419417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240405" y="305308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997825" y="308610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629025" y="16725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598545" y="1677670"/>
            <a:ext cx="152590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Vehicle Detection</a:t>
            </a:r>
            <a:endParaRPr lang="en-US" altLang="zh-CN" sz="1200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1575" y="1943100"/>
            <a:ext cx="1199515" cy="77216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625850" y="298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656965" y="2980690"/>
            <a:ext cx="145732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Object Tracking</a:t>
            </a:r>
            <a:endParaRPr lang="en-US" altLang="zh-CN" sz="1200" b="1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711575" y="3246120"/>
            <a:ext cx="1193165" cy="77216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3632200" y="429133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11575" y="4646295"/>
            <a:ext cx="603885" cy="6743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15460" y="4646295"/>
            <a:ext cx="595630" cy="67437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3626485" y="4329430"/>
            <a:ext cx="1431290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Re-identification</a:t>
            </a:r>
            <a:endParaRPr lang="en-US" altLang="zh-CN" sz="1200" b="1"/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6275705" y="4324350"/>
            <a:ext cx="1381125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6262370" y="4337685"/>
            <a:ext cx="137795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 Traj Inference</a:t>
            </a:r>
            <a:endParaRPr lang="en-US" altLang="zh-CN" sz="1200" b="1"/>
          </a:p>
        </p:txBody>
      </p:sp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6287770" y="301371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6179820" y="3020060"/>
            <a:ext cx="1566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sym typeface="+mn-ea"/>
              </a:rPr>
              <a:t>Traj </a:t>
            </a:r>
            <a:r>
              <a:rPr lang="en-US" altLang="zh-CN" sz="1200" b="1"/>
              <a:t>Smoothing</a:t>
            </a:r>
            <a:endParaRPr lang="en-US" altLang="zh-CN" sz="1200" b="1"/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6287770" y="171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2"/>
            </p:custDataLst>
          </p:nvPr>
        </p:nvSpPr>
        <p:spPr>
          <a:xfrm>
            <a:off x="6123305" y="1715770"/>
            <a:ext cx="167449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Vehicle Control</a:t>
            </a:r>
            <a:endParaRPr lang="en-US" altLang="zh-CN" sz="1200" b="1"/>
          </a:p>
        </p:txBody>
      </p:sp>
      <p:sp>
        <p:nvSpPr>
          <p:cNvPr id="32" name="圆角矩形 31"/>
          <p:cNvSpPr/>
          <p:nvPr/>
        </p:nvSpPr>
        <p:spPr>
          <a:xfrm>
            <a:off x="3435985" y="1437640"/>
            <a:ext cx="4492625" cy="4140200"/>
          </a:xfrm>
          <a:prstGeom prst="roundRect">
            <a:avLst>
              <a:gd name="adj" fmla="val 5598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124450" y="1620520"/>
            <a:ext cx="2673350" cy="3867785"/>
          </a:xfrm>
          <a:prstGeom prst="roundRect">
            <a:avLst>
              <a:gd name="adj" fmla="val 5725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312920" y="276542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304030" y="407606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4996180" y="4867910"/>
            <a:ext cx="1277620" cy="6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6954520" y="410654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6954520" y="280098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236845" y="1845310"/>
            <a:ext cx="1183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Carla World</a:t>
            </a:r>
            <a:endParaRPr lang="en-US" altLang="zh-CN" sz="1200" b="1"/>
          </a:p>
        </p:txBody>
      </p:sp>
      <p:sp>
        <p:nvSpPr>
          <p:cNvPr id="41" name="圆角矩形 40"/>
          <p:cNvSpPr/>
          <p:nvPr/>
        </p:nvSpPr>
        <p:spPr>
          <a:xfrm>
            <a:off x="5191760" y="23196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5D8FF">
                    <a:alpha val="5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191760" y="3017520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5E5E5">
                    <a:alpha val="7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191760" y="2400300"/>
            <a:ext cx="98171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Pedestrian</a:t>
            </a:r>
            <a:endParaRPr lang="en-US" altLang="zh-CN" sz="1200" b="1"/>
          </a:p>
        </p:txBody>
      </p:sp>
      <p:sp>
        <p:nvSpPr>
          <p:cNvPr id="44" name="文本框 43"/>
          <p:cNvSpPr txBox="1"/>
          <p:nvPr/>
        </p:nvSpPr>
        <p:spPr>
          <a:xfrm>
            <a:off x="5090160" y="3115310"/>
            <a:ext cx="1155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/>
              <a:t>B</a:t>
            </a:r>
            <a:r>
              <a:rPr lang="en-US" altLang="zh-CN" sz="1200" b="1"/>
              <a:t>uildings</a:t>
            </a:r>
            <a:endParaRPr lang="en-US" altLang="zh-CN" sz="1200" b="1"/>
          </a:p>
        </p:txBody>
      </p:sp>
      <p:sp>
        <p:nvSpPr>
          <p:cNvPr id="45" name="圆角矩形 44"/>
          <p:cNvSpPr/>
          <p:nvPr/>
        </p:nvSpPr>
        <p:spPr>
          <a:xfrm>
            <a:off x="5182870" y="37293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3BF">
                    <a:alpha val="4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124450" y="3795395"/>
            <a:ext cx="11480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Traffic Signs</a:t>
            </a:r>
            <a:endParaRPr lang="en-US" altLang="zh-CN" sz="1200" b="1"/>
          </a:p>
        </p:txBody>
      </p:sp>
      <p:sp>
        <p:nvSpPr>
          <p:cNvPr id="47" name="文本框 46"/>
          <p:cNvSpPr txBox="1"/>
          <p:nvPr/>
        </p:nvSpPr>
        <p:spPr>
          <a:xfrm>
            <a:off x="5543550" y="4110990"/>
            <a:ext cx="397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4445" y="1990725"/>
            <a:ext cx="1195070" cy="72771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6587490" y="4453255"/>
            <a:ext cx="776605" cy="10788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559550" y="3090545"/>
            <a:ext cx="777240" cy="11372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2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5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1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2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3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4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1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2.xml><?xml version="1.0" encoding="utf-8"?>
<p:tagLst xmlns:p="http://schemas.openxmlformats.org/presentationml/2006/main">
  <p:tag name="resource_record_key" val="{&quot;70&quot;:[3312355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9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1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2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9.xml><?xml version="1.0" encoding="utf-8"?>
<p:tagLst xmlns:p="http://schemas.openxmlformats.org/presentationml/2006/main">
  <p:tag name="KSO_WM_DIAGRAM_VIRTUALLY_FRAME" val="{&quot;height&quot;:118.85,&quot;left&quot;:266,&quot;top&quot;:130.95,&quot;width&quot;:2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1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82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5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87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8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9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1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2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1322</Words>
  <Application>WPS 演示</Application>
  <PresentationFormat>宽屏</PresentationFormat>
  <Paragraphs>205</Paragraphs>
  <Slides>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9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184</cp:revision>
  <dcterms:created xsi:type="dcterms:W3CDTF">2019-06-19T02:08:00Z</dcterms:created>
  <dcterms:modified xsi:type="dcterms:W3CDTF">2025-10-19T05:27:19Z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C3120FC319F6419891E8AFE8382C95E5_11</vt:lpwstr>
  </property>
</Properties>
</file>